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5" r:id="rId4"/>
    <p:sldMasterId id="2147483724" r:id="rId5"/>
  </p:sldMasterIdLst>
  <p:notesMasterIdLst>
    <p:notesMasterId r:id="rId15"/>
  </p:notesMasterIdLst>
  <p:handoutMasterIdLst>
    <p:handoutMasterId r:id="rId16"/>
  </p:handoutMasterIdLst>
  <p:sldIdLst>
    <p:sldId id="3680" r:id="rId6"/>
    <p:sldId id="3693" r:id="rId7"/>
    <p:sldId id="3743" r:id="rId8"/>
    <p:sldId id="3744" r:id="rId9"/>
    <p:sldId id="3746" r:id="rId10"/>
    <p:sldId id="3747" r:id="rId11"/>
    <p:sldId id="3745" r:id="rId12"/>
    <p:sldId id="3689" r:id="rId13"/>
    <p:sldId id="3683" r:id="rId14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9069500-490A-AC47-BA23-69417AF67B92}">
          <p14:sldIdLst/>
        </p14:section>
        <p14:section name="Default Section" id="{C81361D6-EF04-4409-9CA2-8EB09FCBD8DA}">
          <p14:sldIdLst/>
        </p14:section>
        <p14:section name="Closing" id="{9CCE3243-7A48-0B4F-95EE-C3127644F496}">
          <p14:sldIdLst>
            <p14:sldId id="3680"/>
            <p14:sldId id="3693"/>
            <p14:sldId id="3743"/>
            <p14:sldId id="3744"/>
            <p14:sldId id="3746"/>
            <p14:sldId id="3747"/>
            <p14:sldId id="3745"/>
            <p14:sldId id="3689"/>
            <p14:sldId id="3683"/>
          </p14:sldIdLst>
        </p14:section>
        <p14:section name="Default Section" id="{94BF0DAD-FBF4-4F24-90AE-AD3E29A8AA63}">
          <p14:sldIdLst/>
        </p14:section>
      </p14:sectionLst>
    </p:ext>
    <p:ext uri="{EFAFB233-063F-42B5-8137-9DF3F51BA10A}">
      <p15:sldGuideLst xmlns:p15="http://schemas.microsoft.com/office/powerpoint/2012/main">
        <p15:guide id="1" pos="325" userDrawn="1">
          <p15:clr>
            <a:srgbClr val="A4A3A4"/>
          </p15:clr>
        </p15:guide>
        <p15:guide id="2" orient="horz" pos="459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8D3C25-3E44-9A32-E151-1AA965D86CCF}" name="Bueti, Maria Cristina" initials="BMC" userId="S::cristina.bueti@itu.int::588e8681-5ca4-4ffa-b6a0-fd90153878ab" providerId="AD"/>
  <p188:author id="{8D06E82C-4AD9-3B38-CF99-EEA5096344B9}" name="Papp, Victoria" initials="PV" userId="S::victoria.papp@itu.int::e8818399-9963-47d6-839d-053d4d344b7f" providerId="AD"/>
  <p188:author id="{6C99DC7F-492C-A87E-598A-425D53B788DA}" name="Papp, Victoria" initials="PV" userId="Papp, Victoria" providerId="None"/>
  <p188:author id="{BB73C187-DF80-8B61-4E65-DD10339FEEF9}" name="TSB" initials="CC" userId="TSB" providerId="None"/>
  <p188:author id="{C2350B8C-4082-FF23-7E9C-394475595596}" name="Zhao, Yining " initials="YZ" userId="Zhao, Yining " providerId="None"/>
  <p188:author id="{9DD061B8-F81E-741C-639D-C278B952C895}" name="V" initials="VP" userId="V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est User" initials="GU" lastIdx="1" clrIdx="0">
    <p:extLst>
      <p:ext uri="{19B8F6BF-5375-455C-9EA6-DF929625EA0E}">
        <p15:presenceInfo xmlns:p15="http://schemas.microsoft.com/office/powerpoint/2012/main" userId="S::urn:spo:anon#af20a94abe0917142804f53d57c771ccefcded1e0baf7bf1628b1c851133bc86::" providerId="AD"/>
      </p:ext>
    </p:extLst>
  </p:cmAuthor>
  <p:cmAuthor id="2" name="Ngwenya, Babusi" initials="NB" lastIdx="2" clrIdx="1">
    <p:extLst>
      <p:ext uri="{19B8F6BF-5375-455C-9EA6-DF929625EA0E}">
        <p15:presenceInfo xmlns:p15="http://schemas.microsoft.com/office/powerpoint/2012/main" userId="S::babusi.ngwenya@itu.int::2e9cabc3-7061-41bc-93ec-f1b51b1f242d" providerId="AD"/>
      </p:ext>
    </p:extLst>
  </p:cmAuthor>
  <p:cmAuthor id="3" name="Martinez Roura, Guillem" initials="MG" lastIdx="1" clrIdx="2">
    <p:extLst>
      <p:ext uri="{19B8F6BF-5375-455C-9EA6-DF929625EA0E}">
        <p15:presenceInfo xmlns:p15="http://schemas.microsoft.com/office/powerpoint/2012/main" userId="S::guillem.martinez-roura@itu.int::11e2eadc-2f3e-421a-bfd4-1179775cc9f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EE90"/>
    <a:srgbClr val="ADD8E6"/>
    <a:srgbClr val="FFFF00"/>
    <a:srgbClr val="333333"/>
    <a:srgbClr val="4285F4"/>
    <a:srgbClr val="1E3A5F"/>
    <a:srgbClr val="00FFFF"/>
    <a:srgbClr val="FFD700"/>
    <a:srgbClr val="FCD307"/>
    <a:srgbClr val="FFC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63429" autoAdjust="0"/>
  </p:normalViewPr>
  <p:slideViewPr>
    <p:cSldViewPr snapToGrid="0">
      <p:cViewPr varScale="1">
        <p:scale>
          <a:sx n="53" d="100"/>
          <a:sy n="53" d="100"/>
        </p:scale>
        <p:origin x="1829" y="24"/>
      </p:cViewPr>
      <p:guideLst>
        <p:guide pos="325"/>
        <p:guide orient="horz" pos="4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78" y="4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F32452-3746-3341-95BE-425B043A057A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305D90-E57A-6D45-8000-6A252EE59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49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png>
</file>

<file path=ppt/media/image5.png>
</file>

<file path=ppt/media/image6.jpe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07C42-881F-814E-AAD7-5E4ACF7C9EF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FE37A-7181-164D-A063-912F8E13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229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10EBA-B7A1-D94B-B48C-E831476143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5A836A-3AB1-5C4B-9B89-1009B92FC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8EB4A-3DB6-0C40-BEA9-6B51F297E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FFE2F-5827-FB42-AD51-CDE08A01F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5FD2E-CFAE-B64D-BE40-72EE1AC6E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356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77529-C436-2349-98AC-2F0A92425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9E632-BA9A-144E-B125-45F61AC89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561D26-0F0E-4844-B545-B9A9E6EC8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31D033-FCE9-8748-B254-AB37EACC7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15C9D292-A04B-5B4F-AE15-D677C56A4EEB}" type="datetimeFigureOut">
              <a:rPr lang="en-US" smtClean="0"/>
              <a:pPr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90579-D5E6-D748-A20F-97E61F8A0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54380D-CD5D-FE4F-85BB-406B670AA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CD792078-1AB4-D74E-8C48-1FDA2DF02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79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47651-0379-0640-9A5A-C438CC621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2518B2-60EC-8E4D-BAF3-0C9012BCDB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26D0F-74E0-B449-821A-EA6F2B3779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5C52E-A7AE-BA4E-8B05-0CA8044EB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06B6A-4067-4A41-B03B-C97F750F2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A5483-BF8A-C745-B454-C3AF3A88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124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5382C-38B0-E545-999C-26F8E375E0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B3746-BFEC-BF44-AC04-1706841C2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C44D6-C634-0147-A7AB-10F722B13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A84E1-4CFF-374D-8B69-3C7FFAEF6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0808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44D51D-C06D-3746-BC15-3BFA1D4F56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A5FF0-F9FF-E842-BF5F-633D49477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05C90-EBDD-554D-9F69-42E42D923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0D4FD-224F-B94D-A185-D47344CB2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A4278-361B-0C44-B817-15079F50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80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555E4-E700-94EB-9300-C3414FBE5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6D68BC-E9D5-F6BA-BDA5-2296E57F48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C91000-9583-5A5C-225C-055B7A1CA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96C47-942D-B576-0167-F73E95690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ABB5E-1ABD-BC9F-5592-9FCC6D5E1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69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78A5A-3A77-D528-17FA-1F49D0866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A97D2-199B-68C1-52F2-15EC1FE8E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8B457-A39B-125A-747F-0A3ADE2BD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67248-F5C7-9A00-10F2-36F4DF859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765FD-D381-1B79-9145-C3423C47A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6864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01E09-5B2B-B282-396D-3E4930A69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8C9CC-6E66-4228-C843-577112AE3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430D7-2B2B-4F47-501F-E35EC3E76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5D4B5-C638-5D95-960E-7DE83EE00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E5AA2B-F73A-D187-5DDD-D2A0F1E1B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44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37C4E-7DEA-B203-F2F1-7FBD939E3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B7371-E6D7-D484-BA41-A75246E001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BAE586-9808-F091-FADC-888B49B6B4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5B604-21A0-792B-36F1-8B0B40A2C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541A43-5A82-8CBC-E2A7-01A732BBD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4DFC6C-B011-6D9D-808C-BE608150B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491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20F07-700C-F658-F12A-D7CAE9D65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75F16C-046E-2722-EA84-A417C5CCE9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3838C9-C6B0-B23F-44E1-4581F1C8A2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6147A2-5184-0C37-E1A3-91CBB407B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D414BD-B98F-BA19-4525-4B91161731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9DE5AF-B73F-EE04-3733-C7C675D52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FE9008-C869-6119-15FE-B5592F5C3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D78445-D096-17EA-6C43-56E8A3FE7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29892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EE2E8-AD46-8DBA-10B4-8ADD1D519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87E0F7-5DD3-9321-D349-3E629C782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EF9F15-611E-9078-7FED-CC9EF70FC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A56BBA-9ADD-517C-BD28-D7BE3B1E8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73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07956-7F1B-D64A-81EE-33611D280180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30C54-1346-084E-A011-32C649F25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 i="1"/>
            </a:lvl3pPr>
            <a:lvl4pPr>
              <a:defRPr sz="2200" i="1"/>
            </a:lvl4pPr>
            <a:lvl5pPr>
              <a:defRPr sz="2200" i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79D7E-26A5-1E4D-BEF7-5F189703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29323-E874-6449-AACC-82BA685AF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F391E-EBB7-AE4F-AB0D-22A81F499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3B781F-F5D9-1C92-67D6-C869AC0EE54B}"/>
              </a:ext>
            </a:extLst>
          </p:cNvPr>
          <p:cNvSpPr txBox="1"/>
          <p:nvPr userDrawn="1"/>
        </p:nvSpPr>
        <p:spPr>
          <a:xfrm>
            <a:off x="1463040" y="6972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CE0968-D7D7-9CAF-7BBE-1DF15EB5890F}"/>
              </a:ext>
            </a:extLst>
          </p:cNvPr>
          <p:cNvSpPr txBox="1"/>
          <p:nvPr userDrawn="1"/>
        </p:nvSpPr>
        <p:spPr>
          <a:xfrm>
            <a:off x="1348740" y="6972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888789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02C6B6-A837-3D63-962D-368BF437A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BB90CE-8C78-7453-5AA7-CE1E75F8F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B6DFA-858C-3DB8-A4D7-128829906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62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47ED7-767E-D82D-5803-20D0103A7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06249-A6EF-0B54-F76A-151F58B1D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F7AB15-5016-44B7-CD3A-B88BACC2A9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CB2BC-8E22-DDE7-77CD-4A021F33E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E06CB-5427-BB5F-A1A6-D8C7242D4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BB4F39-86F4-3FC4-B269-B3B0F05E2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30180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B0E4A-D9AD-D9E6-B993-0885C8FB0C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CF0734-DEEF-6FCD-5CB8-90E61767E9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922616-8C7E-13DC-A409-F019DDA414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E7F7E-E91D-5259-56A6-938440993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DF4D37-0BD2-2C1D-8398-36CBBE14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3BD77-35B2-4855-40FB-BA347563B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4294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0202B-45C8-B946-2BAD-FC80A14E4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62C454-10EB-D846-1E17-41F40A4FF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EEA89-55A3-C5B9-5A28-BB142535E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9D4CE-96C4-D583-22F0-4FB62EA61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C3539-11DB-280B-55CE-10A48D9FE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899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FE0CDB-3DBA-90F0-8B8A-C518656757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A3C1D1-9791-AD66-7109-5AEB52D4CE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A37ED6-5F9B-C46C-8333-4B3A795D5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6B00A-AB97-44C2-E490-C4634F3A8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280C2-6430-E6CE-ADE1-7548FCF7D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12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07956-7F1B-D64A-81EE-33611D280180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30C54-1346-084E-A011-32C649F25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 i="1"/>
            </a:lvl3pPr>
            <a:lvl4pPr>
              <a:defRPr sz="2200" i="1"/>
            </a:lvl4pPr>
            <a:lvl5pPr>
              <a:defRPr sz="2200" i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79D7E-26A5-1E4D-BEF7-5F189703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29323-E874-6449-AACC-82BA685AF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F391E-EBB7-AE4F-AB0D-22A81F499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926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EBFE5-3548-1B44-97FD-24CBB5FED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88E4E-0187-B44D-B13E-0324F4C64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8FBDC-2427-A94D-A4C9-BEC4037C1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15C9D292-A04B-5B4F-AE15-D677C56A4EEB}" type="datetimeFigureOut">
              <a:rPr lang="en-US" smtClean="0"/>
              <a:pPr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19B95-2A39-3D44-8BBC-1D2E18D23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905DA-E851-2047-B7AD-4ADC546E2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CD792078-1AB4-D74E-8C48-1FDA2DF02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17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693A8-764A-5847-96B5-35405EEAD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1B9B39-D139-8E41-9EB7-957593E01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18C1E-30D5-DB40-B525-80D33C9C8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33321-38F1-2B40-8979-9605085D4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BD39E-5E35-EC47-827B-0C5357334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C11DCD63-1FA2-3E48-AF9C-10252617C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|   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5108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C910B-6945-0D42-8E33-48CD88D1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CA427-2A20-BE4B-BDF8-C4BC435BA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567B63-0312-3D4A-AEE8-4CF24D48D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55699E-C9E4-1D49-ADD0-6116A2B251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FCD3A-78A8-154B-B783-90649356C8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B681F-EDBC-1E41-9A36-A09D0BAD6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15C9D292-A04B-5B4F-AE15-D677C56A4EEB}" type="datetimeFigureOut">
              <a:rPr lang="en-US" smtClean="0"/>
              <a:pPr/>
              <a:t>9/27/2024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8DD1BE-5F1F-EF40-B9EC-542DD55B0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9B77F1-2B56-484E-A3BF-E86D6D681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CD792078-1AB4-D74E-8C48-1FDA2DF02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9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54980-4274-3F7C-39C0-1CE609EF0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BC3360-2203-822E-1375-EFAD5D946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DB977F-21BE-3E6D-DE65-68FC0C4B3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5A2AFF-E87A-B82A-83D0-CB53BA694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853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62846E-9D4C-584D-8DAD-14BDB84F8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15C9D292-A04B-5B4F-AE15-D677C56A4EEB}" type="datetimeFigureOut">
              <a:rPr lang="en-US" smtClean="0"/>
              <a:pPr/>
              <a:t>9/27/2024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48A8C8-C349-1444-9985-1DF007BF5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58E59E-B97B-694E-AF30-7A30AC9E8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CD792078-1AB4-D74E-8C48-1FDA2DF02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496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BF525C-6108-6E43-B863-FAF189318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8E339B-C9F8-E84E-8046-E7A6D0E72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E4FB2D-17DA-834A-A648-EFB6AD035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405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1156F8-0345-3A47-8451-B3D424472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|   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DFFA7-F4E5-E341-A3BA-8620342FA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FA162-4E95-3144-83E1-E6E8373298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9D292-A04B-5B4F-AE15-D677C56A4EEB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5AFF5-1F0E-3D45-9604-DB44F4F08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97B92-EB97-5040-BA50-C0E450189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495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2" r:id="rId2"/>
    <p:sldLayoutId id="2147483697" r:id="rId3"/>
    <p:sldLayoutId id="2147483698" r:id="rId4"/>
    <p:sldLayoutId id="2147483699" r:id="rId5"/>
    <p:sldLayoutId id="2147483700" r:id="rId6"/>
    <p:sldLayoutId id="2147483723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64D663-ED10-EB59-0597-CD89C1E138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800C1E-9C97-7D72-A95F-8089BB5267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CCE53F-1E52-FF24-5C9A-2DCE2F0E69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1BDAC2-983C-4107-8398-8C06DB0340F6}" type="datetimeFigureOut">
              <a:rPr lang="en-US" smtClean="0"/>
              <a:t>9/27/2024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44A8AA-BA7F-D100-D2C3-0CD69BFB4B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18ACA2-5883-F899-34E4-2757A45C6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090739-11C9-4274-AC70-9A5082FC6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101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4892F1-6DB8-25B6-6857-59E5D7070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1634"/>
            <a:ext cx="12192000" cy="2387600"/>
          </a:xfrm>
        </p:spPr>
        <p:txBody>
          <a:bodyPr>
            <a:normAutofit/>
          </a:bodyPr>
          <a:lstStyle/>
          <a:p>
            <a:r>
              <a:rPr lang="en-US" dirty="0"/>
              <a:t>Artificial Intelligence 4 Anti Corruption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58D9220-1B5F-6F57-A28F-D37DE2A37A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26450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Prevention and Combating of Corruption Bureau, in collaboration with the University of Dar es Salaam</a:t>
            </a:r>
          </a:p>
          <a:p>
            <a:endParaRPr lang="en-GB" dirty="0">
              <a:solidFill>
                <a:srgbClr val="FFD700"/>
              </a:solidFill>
            </a:endParaRPr>
          </a:p>
          <a:p>
            <a:r>
              <a:rPr lang="en-GB" dirty="0">
                <a:solidFill>
                  <a:srgbClr val="FFD700"/>
                </a:solidFill>
              </a:rPr>
              <a:t>Dr Michael S. Mollel (PhD)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A65295-0D93-4E2C-4032-0B3430619867}"/>
              </a:ext>
            </a:extLst>
          </p:cNvPr>
          <p:cNvSpPr/>
          <p:nvPr/>
        </p:nvSpPr>
        <p:spPr>
          <a:xfrm>
            <a:off x="10161814" y="5230589"/>
            <a:ext cx="1964872" cy="15881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Content Placeholder 9">
            <a:extLst>
              <a:ext uri="{FF2B5EF4-FFF2-40B4-BE49-F238E27FC236}">
                <a16:creationId xmlns:a16="http://schemas.microsoft.com/office/drawing/2014/main" id="{00C0A0C8-A0EA-1AA1-598E-3D5C910194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" t="18042" r="7638" b="24777"/>
          <a:stretch/>
        </p:blipFill>
        <p:spPr>
          <a:xfrm>
            <a:off x="8209200" y="2852659"/>
            <a:ext cx="1692000" cy="150774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35894D0-72D6-228E-04DE-78EF710CE2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0800" y="2946842"/>
            <a:ext cx="1450135" cy="15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486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D28656-11E9-CEB8-342B-86DE9E379C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BAFBD37-5749-1E3F-B2C6-C2CB328DB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56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A710F-73ED-2787-BAF7-31AD8DF89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Objectives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44A26-960D-411F-B390-B352AE2CD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Objective: Enhance transparency and accountability in Tanzania’s public procurement and project monitoring using advanced AI and machine learning techniques.</a:t>
            </a:r>
          </a:p>
          <a:p>
            <a:endParaRPr lang="en-US" b="1" dirty="0"/>
          </a:p>
          <a:p>
            <a:r>
              <a:rPr lang="en-US" b="1" dirty="0"/>
              <a:t>System Capability:</a:t>
            </a: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Text Generation:</a:t>
            </a:r>
            <a:r>
              <a:rPr lang="en-US" dirty="0"/>
              <a:t> Assist investigators by generating relevant text using generative AI.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Text Classification:</a:t>
            </a:r>
            <a:r>
              <a:rPr lang="en-US" dirty="0"/>
              <a:t> Classify documents such as corruption/no corruption.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Anomaly Detection:</a:t>
            </a:r>
            <a:r>
              <a:rPr lang="en-US" dirty="0"/>
              <a:t> Identify irregularities and anomalies in procurement data.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b="1" dirty="0"/>
              <a:t>Multimodal Analysis:</a:t>
            </a:r>
            <a:r>
              <a:rPr lang="en-US" dirty="0"/>
              <a:t> Integrate various data types for comprehensive insights.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Demo: https://cd82-41-78-64-251.ngrok-free.app/</a:t>
            </a:r>
            <a:endParaRPr lang="en-US" sz="2400" dirty="0"/>
          </a:p>
        </p:txBody>
      </p:sp>
      <p:pic>
        <p:nvPicPr>
          <p:cNvPr id="4" name="Content Placeholder 9">
            <a:extLst>
              <a:ext uri="{FF2B5EF4-FFF2-40B4-BE49-F238E27FC236}">
                <a16:creationId xmlns:a16="http://schemas.microsoft.com/office/drawing/2014/main" id="{800AFBE7-830E-5975-E313-894A9AC449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" t="18042" r="7638" b="24777"/>
          <a:stretch/>
        </p:blipFill>
        <p:spPr>
          <a:xfrm>
            <a:off x="0" y="0"/>
            <a:ext cx="1692000" cy="150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868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A710F-73ED-2787-BAF7-31AD8DF89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 Status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844A26-960D-411F-B390-B352AE2CD3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b="1" dirty="0"/>
          </a:p>
          <a:p>
            <a:endParaRPr lang="en-GB" dirty="0"/>
          </a:p>
          <a:p>
            <a:pPr algn="just"/>
            <a:endParaRPr lang="en-US" sz="2400" dirty="0"/>
          </a:p>
        </p:txBody>
      </p:sp>
      <p:pic>
        <p:nvPicPr>
          <p:cNvPr id="4" name="Content Placeholder 9">
            <a:extLst>
              <a:ext uri="{FF2B5EF4-FFF2-40B4-BE49-F238E27FC236}">
                <a16:creationId xmlns:a16="http://schemas.microsoft.com/office/drawing/2014/main" id="{800AFBE7-830E-5975-E313-894A9AC449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" t="18042" r="7638" b="24777"/>
          <a:stretch/>
        </p:blipFill>
        <p:spPr>
          <a:xfrm>
            <a:off x="0" y="0"/>
            <a:ext cx="1692000" cy="1507746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AEF136E-C9BE-1E63-26D5-4682BD549B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013509"/>
              </p:ext>
            </p:extLst>
          </p:nvPr>
        </p:nvGraphicFramePr>
        <p:xfrm>
          <a:off x="1785600" y="1281600"/>
          <a:ext cx="8971200" cy="5025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993600">
                  <a:extLst>
                    <a:ext uri="{9D8B030D-6E8A-4147-A177-3AD203B41FA5}">
                      <a16:colId xmlns:a16="http://schemas.microsoft.com/office/drawing/2014/main" val="856606959"/>
                    </a:ext>
                  </a:extLst>
                </a:gridCol>
                <a:gridCol w="2242800">
                  <a:extLst>
                    <a:ext uri="{9D8B030D-6E8A-4147-A177-3AD203B41FA5}">
                      <a16:colId xmlns:a16="http://schemas.microsoft.com/office/drawing/2014/main" val="3581045859"/>
                    </a:ext>
                  </a:extLst>
                </a:gridCol>
                <a:gridCol w="2616600">
                  <a:extLst>
                    <a:ext uri="{9D8B030D-6E8A-4147-A177-3AD203B41FA5}">
                      <a16:colId xmlns:a16="http://schemas.microsoft.com/office/drawing/2014/main" val="3764080959"/>
                    </a:ext>
                  </a:extLst>
                </a:gridCol>
                <a:gridCol w="2118200">
                  <a:extLst>
                    <a:ext uri="{9D8B030D-6E8A-4147-A177-3AD203B41FA5}">
                      <a16:colId xmlns:a16="http://schemas.microsoft.com/office/drawing/2014/main" val="2278007749"/>
                    </a:ext>
                  </a:extLst>
                </a:gridCol>
              </a:tblGrid>
              <a:tr h="3350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Region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Status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Region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Status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71285034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Arusha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50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Morogoro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68217300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Dodoma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45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Mtwara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40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50341730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Geita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50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Mwanza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98425325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Ilala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Njombe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11454483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Iringa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50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Pwani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92386920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Kagera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11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Rukwa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40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388145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Katavi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Ruvuma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25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3223458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Kigoma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27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Shinyanga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26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084095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Kilimanjaro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Simiyu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50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49173217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Kinondoni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Singida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50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61652227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Lindi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50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Songwe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50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5681298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Manyara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38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Tabora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44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3614999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Mara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Tanga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38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032435"/>
                  </a:ext>
                </a:extLst>
              </a:tr>
              <a:tr h="3350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Mbeya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50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>
                          <a:effectLst/>
                        </a:rPr>
                        <a:t>Temeke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100" kern="0" dirty="0">
                          <a:effectLst/>
                        </a:rPr>
                        <a:t>0</a:t>
                      </a:r>
                      <a:endParaRPr lang="en-US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29134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8648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98D4D-23D0-CA17-2A5E-24A772240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Pre-training Dataset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4AA29A-716E-503C-8880-98D5238276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5500" y="2654342"/>
            <a:ext cx="9220999" cy="2693903"/>
          </a:xfrm>
        </p:spPr>
      </p:pic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4D5A8D5C-98DF-659C-A608-0910BA78DE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3" t="18042" r="7638" b="24777"/>
          <a:stretch/>
        </p:blipFill>
        <p:spPr>
          <a:xfrm>
            <a:off x="0" y="0"/>
            <a:ext cx="1692000" cy="150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819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98D4D-23D0-CA17-2A5E-24A772240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FineTune</a:t>
            </a:r>
            <a:r>
              <a:rPr lang="en-GB" dirty="0"/>
              <a:t> Dataset</a:t>
            </a:r>
            <a:endParaRPr lang="en-US" dirty="0"/>
          </a:p>
        </p:txBody>
      </p:sp>
      <p:pic>
        <p:nvPicPr>
          <p:cNvPr id="6" name="Content Placeholder 9">
            <a:extLst>
              <a:ext uri="{FF2B5EF4-FFF2-40B4-BE49-F238E27FC236}">
                <a16:creationId xmlns:a16="http://schemas.microsoft.com/office/drawing/2014/main" id="{4D5A8D5C-98DF-659C-A608-0910BA78DE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" t="18042" r="7638" b="24777"/>
          <a:stretch/>
        </p:blipFill>
        <p:spPr>
          <a:xfrm>
            <a:off x="0" y="0"/>
            <a:ext cx="1692000" cy="1507746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E817667-DE39-B30C-58FE-065AC26673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80716" y="2153284"/>
            <a:ext cx="9430567" cy="3696020"/>
          </a:xfrm>
        </p:spPr>
      </p:pic>
    </p:spTree>
    <p:extLst>
      <p:ext uri="{BB962C8B-B14F-4D97-AF65-F5344CB8AC3E}">
        <p14:creationId xmlns:p14="http://schemas.microsoft.com/office/powerpoint/2010/main" val="3852739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A768F-1C52-7B0F-E124-C8F041C29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General Status </a:t>
            </a:r>
            <a:endParaRPr lang="en-US" dirty="0"/>
          </a:p>
        </p:txBody>
      </p:sp>
      <p:pic>
        <p:nvPicPr>
          <p:cNvPr id="9" name="Content Placeholder 8" descr="A diagram of a risk&#10;&#10;Description automatically generated">
            <a:extLst>
              <a:ext uri="{FF2B5EF4-FFF2-40B4-BE49-F238E27FC236}">
                <a16:creationId xmlns:a16="http://schemas.microsoft.com/office/drawing/2014/main" id="{83030720-0D05-1445-DBD8-82B1F451C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03910" y="1199225"/>
            <a:ext cx="5393082" cy="5436000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6A03425-7777-F698-DC16-36B0215EED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83" t="18042" r="7638" b="24777"/>
          <a:stretch/>
        </p:blipFill>
        <p:spPr>
          <a:xfrm>
            <a:off x="0" y="0"/>
            <a:ext cx="1692000" cy="1507746"/>
          </a:xfrm>
          <a:prstGeom prst="rect">
            <a:avLst/>
          </a:prstGeom>
        </p:spPr>
      </p:pic>
      <p:pic>
        <p:nvPicPr>
          <p:cNvPr id="11" name="Content Placeholder 9">
            <a:extLst>
              <a:ext uri="{FF2B5EF4-FFF2-40B4-BE49-F238E27FC236}">
                <a16:creationId xmlns:a16="http://schemas.microsoft.com/office/drawing/2014/main" id="{7876A976-F121-C6D3-7A02-C1CDC59BD2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11" t="17372" r="5951" b="16334"/>
          <a:stretch/>
        </p:blipFill>
        <p:spPr>
          <a:xfrm>
            <a:off x="10377685" y="0"/>
            <a:ext cx="1814315" cy="8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30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E0BECD-F7C0-8A05-CF2F-487F81492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</a:t>
            </a:r>
            <a:r>
              <a:rPr lang="en-US" dirty="0"/>
              <a:t>hat is next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572CE2-47E4-ED9E-8C68-668626FEE7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575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BE60B4-A70F-C518-9EA5-73D63EF15E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Dataset</a:t>
            </a:r>
          </a:p>
          <a:p>
            <a:pPr algn="just"/>
            <a:r>
              <a:rPr lang="en-US" sz="2400" dirty="0"/>
              <a:t>Assistance PS to finish on time</a:t>
            </a:r>
          </a:p>
          <a:p>
            <a:pPr algn="just"/>
            <a:r>
              <a:rPr lang="en-US" sz="2400" dirty="0"/>
              <a:t>Onboard new Staff to the project to work on the dataset (Finetune dataset)</a:t>
            </a:r>
          </a:p>
          <a:p>
            <a:pPr algn="just"/>
            <a:r>
              <a:rPr lang="en-US" sz="2400" dirty="0"/>
              <a:t>Permission to share Dataset with UDSM since they have signed NDA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B0808BB-3BA9-DC93-C410-366E74089D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Other</a:t>
            </a:r>
          </a:p>
          <a:p>
            <a:r>
              <a:rPr lang="en-GB" dirty="0"/>
              <a:t>GPU Machine</a:t>
            </a:r>
          </a:p>
          <a:p>
            <a:r>
              <a:rPr lang="en-GB" dirty="0"/>
              <a:t>IT/ Data scientist to assist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B0C9E9D-DB84-2E6D-4B90-C2D692524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&amp; Other</a:t>
            </a:r>
          </a:p>
        </p:txBody>
      </p:sp>
      <p:pic>
        <p:nvPicPr>
          <p:cNvPr id="9" name="Content Placeholder 9">
            <a:extLst>
              <a:ext uri="{FF2B5EF4-FFF2-40B4-BE49-F238E27FC236}">
                <a16:creationId xmlns:a16="http://schemas.microsoft.com/office/drawing/2014/main" id="{CB772DC4-C86A-D34A-3E29-676F3DA221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" t="18042" r="7638" b="24777"/>
          <a:stretch/>
        </p:blipFill>
        <p:spPr>
          <a:xfrm>
            <a:off x="0" y="0"/>
            <a:ext cx="1692000" cy="150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40533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AI for Good Summit">
      <a:dk1>
        <a:srgbClr val="000000"/>
      </a:dk1>
      <a:lt1>
        <a:srgbClr val="FFFFFF"/>
      </a:lt1>
      <a:dk2>
        <a:srgbClr val="101011"/>
      </a:dk2>
      <a:lt2>
        <a:srgbClr val="FFFFFF"/>
      </a:lt2>
      <a:accent1>
        <a:srgbClr val="1698D7"/>
      </a:accent1>
      <a:accent2>
        <a:srgbClr val="F9CC0A"/>
      </a:accent2>
      <a:accent3>
        <a:srgbClr val="1698D7"/>
      </a:accent3>
      <a:accent4>
        <a:srgbClr val="FFFFFF"/>
      </a:accent4>
      <a:accent5>
        <a:srgbClr val="5B9BD5"/>
      </a:accent5>
      <a:accent6>
        <a:srgbClr val="F9CC0A"/>
      </a:accent6>
      <a:hlink>
        <a:srgbClr val="F9CC0A"/>
      </a:hlink>
      <a:folHlink>
        <a:srgbClr val="F1C60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01DED5CBF0E2458EFEBFCFE4495879" ma:contentTypeVersion="4" ma:contentTypeDescription="Create a new document." ma:contentTypeScope="" ma:versionID="9959b31e8ff8aa66dfd24d0d3915248b">
  <xsd:schema xmlns:xsd="http://www.w3.org/2001/XMLSchema" xmlns:xs="http://www.w3.org/2001/XMLSchema" xmlns:p="http://schemas.microsoft.com/office/2006/metadata/properties" xmlns:ns2="c186c16a-6bdf-4ee1-a928-99a0bc62ca9a" xmlns:ns3="446e7bc8-f524-4d17-847f-03f416651072" targetNamespace="http://schemas.microsoft.com/office/2006/metadata/properties" ma:root="true" ma:fieldsID="317e66e68f73f93589afd63e49265652" ns2:_="" ns3:_="">
    <xsd:import namespace="c186c16a-6bdf-4ee1-a928-99a0bc62ca9a"/>
    <xsd:import namespace="446e7bc8-f524-4d17-847f-03f4166510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86c16a-6bdf-4ee1-a928-99a0bc62ca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6e7bc8-f524-4d17-847f-03f41665107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46e7bc8-f524-4d17-847f-03f416651072">
      <UserInfo>
        <DisplayName>Co, Chiara Kirsten</DisplayName>
        <AccountId>12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C67EE8EB-70CF-1A41-AE8F-3506C6BC4A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985D613-38CF-9B43-9E24-89B6C30FE11E}">
  <ds:schemaRefs>
    <ds:schemaRef ds:uri="446e7bc8-f524-4d17-847f-03f416651072"/>
    <ds:schemaRef ds:uri="c186c16a-6bdf-4ee1-a928-99a0bc62ca9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088E605-6556-0C42-8C7F-3E21BCC55128}">
  <ds:schemaRefs>
    <ds:schemaRef ds:uri="446e7bc8-f524-4d17-847f-03f416651072"/>
    <ds:schemaRef ds:uri="c186c16a-6bdf-4ee1-a928-99a0bc62ca9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6475</TotalTime>
  <Words>230</Words>
  <Application>Microsoft Office PowerPoint</Application>
  <PresentationFormat>Widescreen</PresentationFormat>
  <Paragraphs>89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Aptos</vt:lpstr>
      <vt:lpstr>Aptos Display</vt:lpstr>
      <vt:lpstr>Arial</vt:lpstr>
      <vt:lpstr>AvenirNext LT Pro Regular</vt:lpstr>
      <vt:lpstr>Calibri</vt:lpstr>
      <vt:lpstr>Wingdings</vt:lpstr>
      <vt:lpstr>2_Office Theme</vt:lpstr>
      <vt:lpstr>Custom Design</vt:lpstr>
      <vt:lpstr>Artificial Intelligence 4 Anti Corruption</vt:lpstr>
      <vt:lpstr>Introduction</vt:lpstr>
      <vt:lpstr>Objectives </vt:lpstr>
      <vt:lpstr>Dataset Status</vt:lpstr>
      <vt:lpstr>Pre-training Dataset</vt:lpstr>
      <vt:lpstr>FineTune Dataset</vt:lpstr>
      <vt:lpstr>General Status </vt:lpstr>
      <vt:lpstr>What is next</vt:lpstr>
      <vt:lpstr>Dataset &amp; Other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Werner, Frederic</dc:creator>
  <cp:lastModifiedBy>Michael Mollel</cp:lastModifiedBy>
  <cp:revision>36</cp:revision>
  <dcterms:modified xsi:type="dcterms:W3CDTF">2024-09-27T18:05:41Z</dcterms:modified>
</cp:coreProperties>
</file>

<file path=docProps/thumbnail.jpeg>
</file>